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5023"/>
  </p:normalViewPr>
  <p:slideViewPr>
    <p:cSldViewPr snapToGrid="0" snapToObjects="1">
      <p:cViewPr varScale="1">
        <p:scale>
          <a:sx n="64" d="100"/>
          <a:sy n="64" d="100"/>
        </p:scale>
        <p:origin x="101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991B6-6DAD-384B-B07D-0CF2D631370D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89EB8-EB48-0944-B293-6ABF7CA44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9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hu-HU" sz="1200" i="1" dirty="0" smtClean="0">
                <a:solidFill>
                  <a:srgbClr val="4A4A4A"/>
                </a:solidFill>
                <a:effectLst/>
                <a:uFill>
                  <a:solidFill>
                    <a:srgbClr val="000000"/>
                  </a:solidFill>
                </a:uFill>
                <a:latin typeface="Avenir Book"/>
                <a:ea typeface="Arial Unicode MS" panose="020B0604020202020204" pitchFamily="34" charset="-128"/>
                <a:cs typeface="Arial Unicode MS" panose="020B0604020202020204" pitchFamily="34" charset="-128"/>
              </a:rPr>
              <a:t>Ezt a nyilvános nyilatkozatot Neal C. Wilson, a Generál Konferencia elnöke tette közzé 1990. Július 5.-én a Generál Konferencia ülésén Indianapolisban (Indiana állam), miután egyeztetett a Hetednapi Adventista Egyház 16 alelnökével. </a:t>
            </a:r>
            <a:endParaRPr lang="hu-HU" sz="1600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89EB8-EB48-0944-B293-6ABF7CA44A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58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i="1" dirty="0" smtClean="0"/>
              <a:t>Ezt a nyilvános nyilatkozatot Neal C. Wilson, a Generál Konferencia elnöke tette közzé 1990. Július 5.-én a Generál Konferencia ülésén Indianapolisban (Indiana állam), miután egyeztetett a Hetednapi Adventista Egyház 16 alelnökével. </a:t>
            </a:r>
            <a:endParaRPr lang="hu-HU" i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89EB8-EB48-0944-B293-6ABF7CA44A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52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hu-HU" sz="1200" dirty="0" smtClean="0">
                <a:solidFill>
                  <a:srgbClr val="4A4A4A"/>
                </a:solidFill>
                <a:effectLst/>
                <a:uFill>
                  <a:solidFill>
                    <a:srgbClr val="000000"/>
                  </a:solidFill>
                </a:uFill>
                <a:latin typeface="Avenir Book"/>
                <a:ea typeface="Arial Unicode MS" panose="020B0604020202020204" pitchFamily="34" charset="-128"/>
                <a:cs typeface="Arial Unicode MS" panose="020B0604020202020204" pitchFamily="34" charset="-128"/>
              </a:rPr>
              <a:t>A különböző bíróságok és kultúrák vitathatják a pornográfia (és a szexuális devianciákról szóló irodalom) definícióját és következményeit, de </a:t>
            </a:r>
            <a:r>
              <a:rPr lang="hu-HU" sz="1200" b="1" dirty="0" smtClean="0">
                <a:solidFill>
                  <a:srgbClr val="4A4A4A"/>
                </a:solidFill>
                <a:effectLst/>
                <a:uFill>
                  <a:solidFill>
                    <a:srgbClr val="000000"/>
                  </a:solidFill>
                </a:uFill>
                <a:latin typeface="Avenir Book"/>
                <a:ea typeface="Arial Unicode MS" panose="020B0604020202020204" pitchFamily="34" charset="-128"/>
                <a:cs typeface="Arial Unicode MS" panose="020B0604020202020204" pitchFamily="34" charset="-128"/>
              </a:rPr>
              <a:t>a bármelyik kultúrában élő Hetednapi adventisták az örök alapelvek szerint rombolónak, megalázónak, érzéketlenné tevőnek és kizsákmányolónak tartják a pornográfiát.</a:t>
            </a:r>
            <a:r>
              <a:rPr lang="hu-HU" sz="1200" dirty="0" smtClean="0">
                <a:solidFill>
                  <a:srgbClr val="4A4A4A"/>
                </a:solidFill>
                <a:effectLst/>
                <a:uFill>
                  <a:solidFill>
                    <a:srgbClr val="000000"/>
                  </a:solidFill>
                </a:uFill>
                <a:latin typeface="Avenir Book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hu-HU" sz="16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89EB8-EB48-0944-B293-6ABF7CA44A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18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noProof="0" dirty="0" smtClean="0"/>
              <a:t>1. Romboló hatású 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1" noProof="0" dirty="0" smtClean="0"/>
          </a:p>
          <a:p>
            <a:pPr>
              <a:spcAft>
                <a:spcPts val="0"/>
              </a:spcAft>
            </a:pPr>
            <a:r>
              <a:rPr lang="hu-HU" sz="1200" i="1" dirty="0" smtClean="0">
                <a:solidFill>
                  <a:srgbClr val="4A4A4A"/>
                </a:solidFill>
                <a:effectLst/>
                <a:uFill>
                  <a:solidFill>
                    <a:srgbClr val="000000"/>
                  </a:solidFill>
                </a:uFill>
                <a:latin typeface="Avenir Book"/>
                <a:ea typeface="Arial Unicode MS" panose="020B0604020202020204" pitchFamily="34" charset="-128"/>
                <a:cs typeface="Arial Unicode MS" panose="020B0604020202020204" pitchFamily="34" charset="-128"/>
              </a:rPr>
              <a:t>Pusztító </a:t>
            </a:r>
            <a:r>
              <a:rPr lang="hu-HU" sz="1200" dirty="0" smtClean="0">
                <a:solidFill>
                  <a:srgbClr val="4A4A4A"/>
                </a:solidFill>
                <a:effectLst/>
                <a:uFill>
                  <a:solidFill>
                    <a:srgbClr val="000000"/>
                  </a:solidFill>
                </a:uFill>
                <a:latin typeface="Avenir Book"/>
                <a:ea typeface="Arial Unicode MS" panose="020B0604020202020204" pitchFamily="34" charset="-128"/>
                <a:cs typeface="Arial Unicode MS" panose="020B0604020202020204" pitchFamily="34" charset="-128"/>
              </a:rPr>
              <a:t>a házassági kapcsolatokra, mivel aláaknázza Isten szándékát, miszerint férj és feleség olyan szorosan ragaszkodnak egymáshoz, hogy „egy testté” lesznek. (1Móz 2:24).</a:t>
            </a:r>
            <a:endParaRPr lang="hu-HU" sz="1600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solidFill>
                  <a:srgbClr val="4A4A4A"/>
                </a:solidFill>
                <a:effectLst/>
                <a:uFill>
                  <a:solidFill>
                    <a:srgbClr val="000000"/>
                  </a:solidFill>
                </a:uFill>
                <a:latin typeface="Avenir Book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hu-HU" sz="1600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89EB8-EB48-0944-B293-6ABF7CA44A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42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noProof="0" dirty="0" smtClean="0"/>
              <a:t>2. Megalázó </a:t>
            </a:r>
          </a:p>
          <a:p>
            <a:endParaRPr lang="hu-HU" noProof="0" dirty="0" smtClean="0"/>
          </a:p>
          <a:p>
            <a:pPr>
              <a:spcAft>
                <a:spcPts val="0"/>
              </a:spcAft>
            </a:pPr>
            <a:r>
              <a:rPr lang="hu-HU" sz="1200" i="1" dirty="0" smtClean="0">
                <a:solidFill>
                  <a:srgbClr val="4A4A4A"/>
                </a:solidFill>
                <a:effectLst/>
                <a:uFill>
                  <a:solidFill>
                    <a:srgbClr val="000000"/>
                  </a:solidFill>
                </a:uFill>
                <a:latin typeface="Avenir Book"/>
                <a:ea typeface="Arial Unicode MS" panose="020B0604020202020204" pitchFamily="34" charset="-128"/>
                <a:cs typeface="Arial Unicode MS" panose="020B0604020202020204" pitchFamily="34" charset="-128"/>
              </a:rPr>
              <a:t>Megalázó</a:t>
            </a:r>
            <a:r>
              <a:rPr lang="hu-HU" sz="1200" dirty="0" smtClean="0">
                <a:solidFill>
                  <a:srgbClr val="4A4A4A"/>
                </a:solidFill>
                <a:effectLst/>
                <a:uFill>
                  <a:solidFill>
                    <a:srgbClr val="000000"/>
                  </a:solidFill>
                </a:uFill>
                <a:latin typeface="Avenir Book"/>
                <a:ea typeface="Arial Unicode MS" panose="020B0604020202020204" pitchFamily="34" charset="-128"/>
                <a:cs typeface="Arial Unicode MS" panose="020B0604020202020204" pitchFamily="34" charset="-128"/>
              </a:rPr>
              <a:t>, mert a nőt (egyes esetekben a férfit is) nem spirituális- mentális-fizikai egészként határozza meg, hanem egydimenziós és eldobható szexuális tárgyként, ezáltal megfosztva az értékétől és az őt megillető tisztelettől, ami Isten gyermekeként járna neki. </a:t>
            </a:r>
            <a:endParaRPr lang="hu-HU" sz="16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89EB8-EB48-0944-B293-6ABF7CA44A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92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noProof="0" dirty="0" smtClean="0"/>
              <a:t>3. Érzéketlenné tesz </a:t>
            </a:r>
          </a:p>
          <a:p>
            <a:endParaRPr lang="hu-HU" noProof="0" dirty="0" smtClean="0"/>
          </a:p>
          <a:p>
            <a:pPr>
              <a:spcAft>
                <a:spcPts val="0"/>
              </a:spcAft>
            </a:pPr>
            <a:r>
              <a:rPr lang="hu-HU" sz="1200" i="1" dirty="0" smtClean="0">
                <a:solidFill>
                  <a:srgbClr val="4A4A4A"/>
                </a:solidFill>
                <a:effectLst/>
                <a:uFill>
                  <a:solidFill>
                    <a:srgbClr val="000000"/>
                  </a:solidFill>
                </a:uFill>
                <a:latin typeface="Avenir Book"/>
                <a:ea typeface="Arial Unicode MS" panose="020B0604020202020204" pitchFamily="34" charset="-128"/>
                <a:cs typeface="Arial Unicode MS" panose="020B0604020202020204" pitchFamily="34" charset="-128"/>
              </a:rPr>
              <a:t>Érzéketlenné teszi</a:t>
            </a:r>
            <a:r>
              <a:rPr lang="hu-HU" sz="1200" dirty="0" smtClean="0">
                <a:solidFill>
                  <a:srgbClr val="4A4A4A"/>
                </a:solidFill>
                <a:effectLst/>
                <a:uFill>
                  <a:solidFill>
                    <a:srgbClr val="000000"/>
                  </a:solidFill>
                </a:uFill>
                <a:latin typeface="Avenir Book"/>
                <a:ea typeface="Arial Unicode MS" panose="020B0604020202020204" pitchFamily="34" charset="-128"/>
                <a:cs typeface="Arial Unicode MS" panose="020B0604020202020204" pitchFamily="34" charset="-128"/>
              </a:rPr>
              <a:t> a nézőt/olvasót, mert megkeményíti a lelkiismeretet és „elferdíti az érzékelést”, amivel megrontja a személyiséget (Róm 1:22; 28</a:t>
            </a:r>
            <a:r>
              <a:rPr lang="hu-HU" sz="1200" i="0" dirty="0" smtClean="0">
                <a:solidFill>
                  <a:srgbClr val="4A4A4A"/>
                </a:solidFill>
                <a:effectLst/>
                <a:uFill>
                  <a:solidFill>
                    <a:srgbClr val="000000"/>
                  </a:solidFill>
                </a:uFill>
                <a:latin typeface="Avenir Book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r>
              <a:rPr lang="hu-HU" sz="1200" dirty="0" smtClean="0">
                <a:solidFill>
                  <a:srgbClr val="4A4A4A"/>
                </a:solidFill>
                <a:effectLst/>
                <a:uFill>
                  <a:solidFill>
                    <a:srgbClr val="000000"/>
                  </a:solidFill>
                </a:uFill>
                <a:latin typeface="Avenir Book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hu-HU" sz="1600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hu-H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89EB8-EB48-0944-B293-6ABF7CA44A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78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noProof="0" dirty="0" smtClean="0"/>
              <a:t>4. Kizsákmányoló</a:t>
            </a:r>
          </a:p>
          <a:p>
            <a:endParaRPr lang="hu-HU" noProof="0" dirty="0" smtClean="0"/>
          </a:p>
          <a:p>
            <a:pPr>
              <a:spcAft>
                <a:spcPts val="0"/>
              </a:spcAft>
            </a:pPr>
            <a:r>
              <a:rPr lang="hu-HU" sz="1200" i="1" dirty="0" smtClean="0">
                <a:solidFill>
                  <a:srgbClr val="4A4A4A"/>
                </a:solidFill>
                <a:effectLst/>
                <a:uFill>
                  <a:solidFill>
                    <a:srgbClr val="000000"/>
                  </a:solidFill>
                </a:uFill>
                <a:latin typeface="Avenir Book"/>
                <a:ea typeface="Arial Unicode MS" panose="020B0604020202020204" pitchFamily="34" charset="-128"/>
                <a:cs typeface="Arial Unicode MS" panose="020B0604020202020204" pitchFamily="34" charset="-128"/>
              </a:rPr>
              <a:t>Kizsákmányoló</a:t>
            </a:r>
            <a:r>
              <a:rPr lang="hu-HU" sz="1200" dirty="0" smtClean="0">
                <a:solidFill>
                  <a:srgbClr val="4A4A4A"/>
                </a:solidFill>
                <a:effectLst/>
                <a:uFill>
                  <a:solidFill>
                    <a:srgbClr val="000000"/>
                  </a:solidFill>
                </a:uFill>
                <a:latin typeface="Avenir Book"/>
                <a:ea typeface="Arial Unicode MS" panose="020B0604020202020204" pitchFamily="34" charset="-128"/>
                <a:cs typeface="Arial Unicode MS" panose="020B0604020202020204" pitchFamily="34" charset="-128"/>
              </a:rPr>
              <a:t>, bujaságra csábító és alapverően bántalmazó, tehát ellenkezik az aranyszabállyal, hogy úgy bánjunk másokkal, ahogy szeretnénk, hogy velünk bánjanak (Máté 7:12). Különösen sértő a gyermekpornográfia. Jézus mondta: „Aki pedig megbotránkoztat egyet e kicsinyek közül, akik én bennem hisznek, jobb annak, hogy malomkövet kössenek a nyakára, és a tenger mélységébe vessék.” (Máté 18:6).</a:t>
            </a:r>
            <a:endParaRPr lang="hu-HU" sz="16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89EB8-EB48-0944-B293-6ABF7CA44A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16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hu-HU" sz="1200" dirty="0" smtClean="0">
                <a:solidFill>
                  <a:srgbClr val="4A4A4A"/>
                </a:solidFill>
                <a:effectLst/>
                <a:uFill>
                  <a:solidFill>
                    <a:srgbClr val="000000"/>
                  </a:solidFill>
                </a:uFill>
                <a:latin typeface="Avenir Book"/>
                <a:ea typeface="Arial Unicode MS" panose="020B0604020202020204" pitchFamily="34" charset="-128"/>
                <a:cs typeface="Arial Unicode MS" panose="020B0604020202020204" pitchFamily="34" charset="-128"/>
              </a:rPr>
              <a:t>Bár a „Norman </a:t>
            </a:r>
            <a:r>
              <a:rPr lang="hu-HU" sz="1200" dirty="0" err="1" smtClean="0">
                <a:solidFill>
                  <a:srgbClr val="4A4A4A"/>
                </a:solidFill>
                <a:effectLst/>
                <a:uFill>
                  <a:solidFill>
                    <a:srgbClr val="000000"/>
                  </a:solidFill>
                </a:uFill>
                <a:latin typeface="Avenir Book"/>
                <a:ea typeface="Arial Unicode MS" panose="020B0604020202020204" pitchFamily="34" charset="-128"/>
                <a:cs typeface="Arial Unicode MS" panose="020B0604020202020204" pitchFamily="34" charset="-128"/>
              </a:rPr>
              <a:t>Cousins</a:t>
            </a:r>
            <a:r>
              <a:rPr lang="hu-HU" sz="1200" dirty="0" smtClean="0">
                <a:solidFill>
                  <a:srgbClr val="4A4A4A"/>
                </a:solidFill>
                <a:effectLst/>
                <a:uFill>
                  <a:solidFill>
                    <a:srgbClr val="000000"/>
                  </a:solidFill>
                </a:uFill>
                <a:latin typeface="Avenir Book"/>
                <a:ea typeface="Arial Unicode MS" panose="020B0604020202020204" pitchFamily="34" charset="-128"/>
                <a:cs typeface="Arial Unicode MS" panose="020B0604020202020204" pitchFamily="34" charset="-128"/>
              </a:rPr>
              <a:t>” magazin nem éppen bibliai nyelven fogalmazta meg, de nagyon érzékletesen ezt írta: „A baj ezzel a nyílt, széles körben terjedő pornográfiával… nem csupán az, hogy megront, hanem az, hogy érzéketlenné tesz.  Nem az, hogy felszabadítja a szenvedélyeket, hanem megnyomorítja az érzelmeket. Nemhogy érett hozzáállásra ösztönözne, hanem inkább visszavet az infantilis megszállottságba. Nem a szemellenzőket távolítja el, sokkal inkább torzítja a látásmódot.   A vitézkedést hirdeti, de a szeretetet megtagadja. Ez nem felszabadulás, hanem az emberség elvetése. </a:t>
            </a:r>
            <a:r>
              <a:rPr lang="hu-HU" sz="1200" i="0" dirty="0" smtClean="0">
                <a:solidFill>
                  <a:srgbClr val="4A4A4A"/>
                </a:solidFill>
                <a:effectLst/>
                <a:uFill>
                  <a:solidFill>
                    <a:srgbClr val="000000"/>
                  </a:solidFill>
                </a:uFill>
                <a:latin typeface="Avenir Book"/>
                <a:ea typeface="Arial Unicode MS" panose="020B0604020202020204" pitchFamily="34" charset="-128"/>
                <a:cs typeface="Arial Unicode MS" panose="020B0604020202020204" pitchFamily="34" charset="-128"/>
              </a:rPr>
              <a:t>–</a:t>
            </a:r>
            <a:r>
              <a:rPr lang="hu-HU" sz="1200" i="1" dirty="0" err="1" smtClean="0">
                <a:solidFill>
                  <a:srgbClr val="4A4A4A"/>
                </a:solidFill>
                <a:effectLst/>
                <a:uFill>
                  <a:solidFill>
                    <a:srgbClr val="000000"/>
                  </a:solidFill>
                </a:uFill>
                <a:latin typeface="Avenir Book"/>
                <a:ea typeface="Arial Unicode MS" panose="020B0604020202020204" pitchFamily="34" charset="-128"/>
                <a:cs typeface="Arial Unicode MS" panose="020B0604020202020204" pitchFamily="34" charset="-128"/>
              </a:rPr>
              <a:t>Saturday</a:t>
            </a:r>
            <a:r>
              <a:rPr lang="hu-HU" sz="1200" i="1" dirty="0" smtClean="0">
                <a:solidFill>
                  <a:srgbClr val="4A4A4A"/>
                </a:solidFill>
                <a:effectLst/>
                <a:uFill>
                  <a:solidFill>
                    <a:srgbClr val="000000"/>
                  </a:solidFill>
                </a:uFill>
                <a:latin typeface="Avenir Book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sz="1200" i="1" dirty="0" err="1" smtClean="0">
                <a:solidFill>
                  <a:srgbClr val="4A4A4A"/>
                </a:solidFill>
                <a:effectLst/>
                <a:uFill>
                  <a:solidFill>
                    <a:srgbClr val="000000"/>
                  </a:solidFill>
                </a:uFill>
                <a:latin typeface="Avenir Book"/>
                <a:ea typeface="Arial Unicode MS" panose="020B0604020202020204" pitchFamily="34" charset="-128"/>
                <a:cs typeface="Arial Unicode MS" panose="020B0604020202020204" pitchFamily="34" charset="-128"/>
              </a:rPr>
              <a:t>Review</a:t>
            </a:r>
            <a:r>
              <a:rPr lang="hu-HU" sz="1200" i="1" dirty="0" smtClean="0">
                <a:solidFill>
                  <a:srgbClr val="4A4A4A"/>
                </a:solidFill>
                <a:effectLst/>
                <a:uFill>
                  <a:solidFill>
                    <a:srgbClr val="000000"/>
                  </a:solidFill>
                </a:uFill>
                <a:latin typeface="Avenir Book"/>
                <a:ea typeface="Arial Unicode MS" panose="020B0604020202020204" pitchFamily="34" charset="-128"/>
                <a:cs typeface="Arial Unicode MS" panose="020B0604020202020204" pitchFamily="34" charset="-128"/>
              </a:rPr>
              <a:t> of </a:t>
            </a:r>
            <a:r>
              <a:rPr lang="hu-HU" sz="1200" i="1" dirty="0" err="1" smtClean="0">
                <a:solidFill>
                  <a:srgbClr val="4A4A4A"/>
                </a:solidFill>
                <a:effectLst/>
                <a:uFill>
                  <a:solidFill>
                    <a:srgbClr val="000000"/>
                  </a:solidFill>
                </a:uFill>
                <a:latin typeface="Avenir Book"/>
                <a:ea typeface="Arial Unicode MS" panose="020B0604020202020204" pitchFamily="34" charset="-128"/>
                <a:cs typeface="Arial Unicode MS" panose="020B0604020202020204" pitchFamily="34" charset="-128"/>
              </a:rPr>
              <a:t>Literature</a:t>
            </a:r>
            <a:r>
              <a:rPr lang="hu-HU" sz="1200" dirty="0" smtClean="0">
                <a:solidFill>
                  <a:srgbClr val="4A4A4A"/>
                </a:solidFill>
                <a:effectLst/>
                <a:uFill>
                  <a:solidFill>
                    <a:srgbClr val="000000"/>
                  </a:solidFill>
                </a:uFill>
                <a:latin typeface="Avenir Book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hu-HU" sz="1200" dirty="0" err="1" smtClean="0">
                <a:solidFill>
                  <a:srgbClr val="4A4A4A"/>
                </a:solidFill>
                <a:effectLst/>
                <a:uFill>
                  <a:solidFill>
                    <a:srgbClr val="000000"/>
                  </a:solidFill>
                </a:uFill>
                <a:latin typeface="Avenir Book"/>
                <a:ea typeface="Arial Unicode MS" panose="020B0604020202020204" pitchFamily="34" charset="-128"/>
                <a:cs typeface="Arial Unicode MS" panose="020B0604020202020204" pitchFamily="34" charset="-128"/>
              </a:rPr>
              <a:t>Sept</a:t>
            </a:r>
            <a:r>
              <a:rPr lang="hu-HU" sz="1200" dirty="0" smtClean="0">
                <a:solidFill>
                  <a:srgbClr val="4A4A4A"/>
                </a:solidFill>
                <a:effectLst/>
                <a:uFill>
                  <a:solidFill>
                    <a:srgbClr val="000000"/>
                  </a:solidFill>
                </a:uFill>
                <a:latin typeface="Avenir Book"/>
                <a:ea typeface="Arial Unicode MS" panose="020B0604020202020204" pitchFamily="34" charset="-128"/>
                <a:cs typeface="Arial Unicode MS" panose="020B0604020202020204" pitchFamily="34" charset="-128"/>
              </a:rPr>
              <a:t>. 20, 1975.</a:t>
            </a:r>
            <a:endParaRPr lang="hu-HU" sz="16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89EB8-EB48-0944-B293-6ABF7CA44A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7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hu-HU" sz="1200" dirty="0" smtClean="0">
                <a:solidFill>
                  <a:srgbClr val="4A4A4A"/>
                </a:solidFill>
                <a:effectLst/>
                <a:uFill>
                  <a:solidFill>
                    <a:srgbClr val="000000"/>
                  </a:solidFill>
                </a:uFill>
                <a:latin typeface="Avenir Book"/>
                <a:ea typeface="Arial Unicode MS" panose="020B0604020202020204" pitchFamily="34" charset="-128"/>
                <a:cs typeface="Arial Unicode MS" panose="020B0604020202020204" pitchFamily="34" charset="-128"/>
              </a:rPr>
              <a:t>A társadalom, amelyet az erkölcsi normák rohamos süllyedése, gyermekprostitúció, tizenévesek várandóssága, nők és gyermekek elleni szexuális erőszak, kábítószerek által károsított mentalitás és szervezett bűnözés sújt, betegesen hozzájárul mindehhez a sok gonoszsághoz a pornográfia engedélyezésével. </a:t>
            </a:r>
            <a:endParaRPr lang="hu-HU" sz="16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89EB8-EB48-0944-B293-6ABF7CA44A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95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hu-HU" sz="1200" dirty="0" smtClean="0">
                <a:solidFill>
                  <a:srgbClr val="4A4A4A"/>
                </a:solidFill>
                <a:effectLst/>
                <a:uFill>
                  <a:solidFill>
                    <a:srgbClr val="000000"/>
                  </a:solidFill>
                </a:uFill>
                <a:latin typeface="Avenir Book"/>
                <a:ea typeface="Arial Unicode MS" panose="020B0604020202020204" pitchFamily="34" charset="-128"/>
                <a:cs typeface="Arial Unicode MS" panose="020B0604020202020204" pitchFamily="34" charset="-128"/>
              </a:rPr>
              <a:t>Valóban bölcs a kereszténység első nagy teológusának tanácsa: „Ha hiszel a jóságban és értékeled Isten elfogadó szeretetét, akkor minden gondolatodat szent, helyes, tiszta és jó dolgokra összpontosítsd!” </a:t>
            </a:r>
            <a:r>
              <a:rPr lang="hu-HU" sz="1200" i="1" dirty="0" smtClean="0">
                <a:solidFill>
                  <a:srgbClr val="4A4A4A"/>
                </a:solidFill>
                <a:effectLst/>
                <a:uFill>
                  <a:solidFill>
                    <a:srgbClr val="000000"/>
                  </a:solidFill>
                </a:uFill>
                <a:latin typeface="Avenir Book"/>
                <a:ea typeface="Arial Unicode MS" panose="020B0604020202020204" pitchFamily="34" charset="-128"/>
                <a:cs typeface="Arial Unicode MS" panose="020B0604020202020204" pitchFamily="34" charset="-128"/>
              </a:rPr>
              <a:t>(Lásd Filippi 4:8- 9).</a:t>
            </a:r>
            <a:r>
              <a:rPr lang="hu-HU" sz="1200" dirty="0" smtClean="0">
                <a:solidFill>
                  <a:srgbClr val="4A4A4A"/>
                </a:solidFill>
                <a:effectLst/>
                <a:uFill>
                  <a:solidFill>
                    <a:srgbClr val="000000"/>
                  </a:solidFill>
                </a:uFill>
                <a:latin typeface="Avenir Book"/>
                <a:ea typeface="Arial Unicode MS" panose="020B0604020202020204" pitchFamily="34" charset="-128"/>
                <a:cs typeface="Arial Unicode MS" panose="020B0604020202020204" pitchFamily="34" charset="-128"/>
              </a:rPr>
              <a:t> Ezt a tanácsot minden keresztény jól teszi, ha megfogadja és gyakorolja. </a:t>
            </a:r>
            <a:endParaRPr lang="hu-HU" sz="16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89EB8-EB48-0944-B293-6ABF7CA44A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4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Monday, October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1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Monday, October 18,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72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Monday, October 18,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5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Monday, October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7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Monday, October 18,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7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Monday, October 18,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8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Monday, October 18,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5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Monday, October 18,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0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Monday, October 18,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7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Monday, October 18,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5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Monday, October 18,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51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Monday, October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6871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42DFF2D-EA41-4CBE-9659-C2917E488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68D6EF-A55B-3E43-ACE3-36B85DFAB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128" y="720000"/>
            <a:ext cx="5015638" cy="2804400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 pornográfia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697B85E-8DDE-EC4E-9A4A-6359C1D6A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17" y="3388557"/>
            <a:ext cx="6493396" cy="2906221"/>
          </a:xfrm>
        </p:spPr>
        <p:txBody>
          <a:bodyPr>
            <a:normAutofit/>
          </a:bodyPr>
          <a:lstStyle/>
          <a:p>
            <a:r>
              <a:rPr lang="hu-HU" sz="2400" i="1" dirty="0"/>
              <a:t>Ezt a nyilvános nyilatkozatot Neal C. Wilson, a Generál Konferencia elnöke tette közzé 1990. Július 5.-én a Generál Konferencia ülésén Indianapolisban (Indiana állam), miután egyeztetett a Hetednapi Adventista Egyház 16 alelnökével. </a:t>
            </a:r>
            <a:endParaRPr lang="hu-HU" sz="2000" dirty="0"/>
          </a:p>
        </p:txBody>
      </p:sp>
      <p:pic>
        <p:nvPicPr>
          <p:cNvPr id="4" name="Picture 3" descr="Abstract pink and blue spotted lights">
            <a:extLst>
              <a:ext uri="{FF2B5EF4-FFF2-40B4-BE49-F238E27FC236}">
                <a16:creationId xmlns:a16="http://schemas.microsoft.com/office/drawing/2014/main" xmlns="" id="{D020376E-01FF-4892-AEA8-FC6D6A603E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26" r="6372" b="1"/>
          <a:stretch/>
        </p:blipFill>
        <p:spPr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3287A4A1-7DEC-AE45-813F-565662DCE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0452" y="60102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25AFFD3E-B6AE-B844-A662-CB49D8DD7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83" y="21134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A close up of a colorful umbrella&#10;&#10;Description automatically generated">
            <a:extLst>
              <a:ext uri="{FF2B5EF4-FFF2-40B4-BE49-F238E27FC236}">
                <a16:creationId xmlns:a16="http://schemas.microsoft.com/office/drawing/2014/main" xmlns="" id="{94325B07-A562-7843-91A8-8F25017FEA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367" t="3081" b="2297"/>
          <a:stretch/>
        </p:blipFill>
        <p:spPr>
          <a:xfrm>
            <a:off x="10749181" y="-23193"/>
            <a:ext cx="1442819" cy="689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43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7B7757-397B-4849-982F-8E1C92918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10081"/>
            <a:ext cx="10728325" cy="32273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sz="3600" i="1" dirty="0">
                <a:solidFill>
                  <a:schemeClr val="tx1"/>
                </a:solidFill>
              </a:rPr>
              <a:t>Ezt a nyilvános nyilatkozatot Neal C. Wilson, a Generál Konferencia elnöke tette közzé 1990. Július 5.-én a Generál Konferencia ülésén Indianapolisban (Indiana állam), miután egyeztetett a Hetednapi Adventista Egyház 16 alelnökével.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726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5D1035C-3BF0-4FE0-B3A3-1062F86009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EFE01B-5C0C-C046-BA58-7B891C0EF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8" y="1543050"/>
            <a:ext cx="6907237" cy="4214823"/>
          </a:xfrm>
        </p:spPr>
        <p:txBody>
          <a:bodyPr>
            <a:normAutofit fontScale="92500"/>
          </a:bodyPr>
          <a:lstStyle/>
          <a:p>
            <a:pPr algn="ctr"/>
            <a:r>
              <a:rPr lang="hu-HU" sz="2800" dirty="0"/>
              <a:t>A különböző bíróságok és kultúrák vitathatják a pornográfia (és a szexuális devianciákról szóló irodalom) definícióját és következményeit, de </a:t>
            </a:r>
            <a:r>
              <a:rPr lang="hu-HU" sz="2800" b="1" dirty="0">
                <a:solidFill>
                  <a:schemeClr val="accent5">
                    <a:lumMod val="20000"/>
                    <a:lumOff val="80000"/>
                    <a:alpha val="58000"/>
                  </a:schemeClr>
                </a:solidFill>
              </a:rPr>
              <a:t>a bármelyik kultúrában élő Hetednapi adventisták az örök alapelvek szerint </a:t>
            </a:r>
            <a:r>
              <a:rPr lang="hu-HU" sz="2800" b="1" u="sng" dirty="0">
                <a:solidFill>
                  <a:schemeClr val="accent5">
                    <a:lumMod val="20000"/>
                    <a:lumOff val="80000"/>
                    <a:alpha val="58000"/>
                  </a:schemeClr>
                </a:solidFill>
              </a:rPr>
              <a:t>rombolónak</a:t>
            </a:r>
            <a:r>
              <a:rPr lang="hu-HU" sz="2800" b="1" dirty="0">
                <a:solidFill>
                  <a:schemeClr val="accent5">
                    <a:lumMod val="20000"/>
                    <a:lumOff val="80000"/>
                    <a:alpha val="58000"/>
                  </a:schemeClr>
                </a:solidFill>
              </a:rPr>
              <a:t>, </a:t>
            </a:r>
            <a:r>
              <a:rPr lang="hu-HU" sz="2800" b="1" u="sng" dirty="0">
                <a:solidFill>
                  <a:schemeClr val="accent5">
                    <a:lumMod val="20000"/>
                    <a:lumOff val="80000"/>
                    <a:alpha val="58000"/>
                  </a:schemeClr>
                </a:solidFill>
              </a:rPr>
              <a:t>megalázónak, érzéketlenné tevőnek </a:t>
            </a:r>
            <a:r>
              <a:rPr lang="hu-HU" sz="2800" b="1" dirty="0">
                <a:solidFill>
                  <a:schemeClr val="accent5">
                    <a:lumMod val="20000"/>
                    <a:lumOff val="80000"/>
                    <a:alpha val="58000"/>
                  </a:schemeClr>
                </a:solidFill>
              </a:rPr>
              <a:t>és </a:t>
            </a:r>
            <a:r>
              <a:rPr lang="hu-HU" sz="2800" b="1" u="sng" dirty="0">
                <a:solidFill>
                  <a:schemeClr val="accent5">
                    <a:lumMod val="20000"/>
                    <a:lumOff val="80000"/>
                    <a:alpha val="58000"/>
                  </a:schemeClr>
                </a:solidFill>
              </a:rPr>
              <a:t>kizsákmányolónak </a:t>
            </a:r>
            <a:r>
              <a:rPr lang="hu-HU" sz="2800" b="1" dirty="0">
                <a:solidFill>
                  <a:schemeClr val="accent5">
                    <a:lumMod val="20000"/>
                    <a:lumOff val="80000"/>
                    <a:alpha val="58000"/>
                  </a:schemeClr>
                </a:solidFill>
              </a:rPr>
              <a:t>tartják a pornográfiát</a:t>
            </a:r>
            <a:r>
              <a:rPr lang="hu-HU" sz="2800" dirty="0"/>
              <a:t>. </a:t>
            </a:r>
            <a:endParaRPr lang="en-US" sz="2800" dirty="0"/>
          </a:p>
        </p:txBody>
      </p:sp>
      <p:pic>
        <p:nvPicPr>
          <p:cNvPr id="4" name="Picture 3" descr="A person using a computer&#10;&#10;Description automatically generated">
            <a:extLst>
              <a:ext uri="{FF2B5EF4-FFF2-40B4-BE49-F238E27FC236}">
                <a16:creationId xmlns:a16="http://schemas.microsoft.com/office/drawing/2014/main" xmlns="" id="{CD535412-8B90-AC41-ADAF-7A920FDD61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74" r="2" b="16213"/>
          <a:stretch/>
        </p:blipFill>
        <p:spPr>
          <a:xfrm>
            <a:off x="6529065" y="10"/>
            <a:ext cx="5662937" cy="6857990"/>
          </a:xfrm>
          <a:custGeom>
            <a:avLst/>
            <a:gdLst/>
            <a:ahLst/>
            <a:cxnLst/>
            <a:rect l="l" t="t" r="r" b="b"/>
            <a:pathLst>
              <a:path w="5662937" h="6858000">
                <a:moveTo>
                  <a:pt x="598332" y="0"/>
                </a:moveTo>
                <a:lnTo>
                  <a:pt x="5662937" y="0"/>
                </a:lnTo>
                <a:lnTo>
                  <a:pt x="5662937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6" y="5515036"/>
                  <a:pt x="1066079" y="5030470"/>
                  <a:pt x="1217562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79" y="1021447"/>
                  <a:pt x="773055" y="27945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28510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xmlns="" id="{5ED9E2D9-EE69-4775-8CE5-9EAC35AD2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Rectangle 72">
            <a:extLst>
              <a:ext uri="{FF2B5EF4-FFF2-40B4-BE49-F238E27FC236}">
                <a16:creationId xmlns:a16="http://schemas.microsoft.com/office/drawing/2014/main" xmlns="" id="{3D75B673-1FA7-415E-8B2E-7A0550C8BD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5F099A-D62E-1D4E-8D2F-8D3706991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hu-HU" sz="4000" b="1" dirty="0" smtClean="0"/>
              <a:t>1. Romboló hatású</a:t>
            </a:r>
            <a:r>
              <a:rPr lang="en-US" sz="4000" b="1" dirty="0"/>
              <a:t> </a:t>
            </a:r>
          </a:p>
        </p:txBody>
      </p:sp>
      <p:pic>
        <p:nvPicPr>
          <p:cNvPr id="2050" name="Picture 2" descr="turned-on black smartphone beside laptop computer">
            <a:extLst>
              <a:ext uri="{FF2B5EF4-FFF2-40B4-BE49-F238E27FC236}">
                <a16:creationId xmlns:a16="http://schemas.microsoft.com/office/drawing/2014/main" xmlns="" id="{24675445-BEBC-D946-A52E-BDC106EAE6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6" r="21191" b="-1"/>
          <a:stretch/>
        </p:blipFill>
        <p:spPr bwMode="auto"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74E521-C6F1-CB46-808F-4F6D4B938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2541600"/>
            <a:ext cx="5294658" cy="3216273"/>
          </a:xfrm>
        </p:spPr>
        <p:txBody>
          <a:bodyPr>
            <a:normAutofit/>
          </a:bodyPr>
          <a:lstStyle/>
          <a:p>
            <a:r>
              <a:rPr lang="hu-HU" sz="2400" b="1" i="1" u="sng" dirty="0" smtClean="0"/>
              <a:t>Pusztító </a:t>
            </a:r>
            <a:r>
              <a:rPr lang="hu-HU" sz="2400" dirty="0"/>
              <a:t>a házassági kapcsolatokra, mivel aláaknázza Isten szándékát, miszerint férj és feleség olyan szorosan ragaszkodnak egymáshoz, hogy „egy testté” lesznek. (1Móz 2:24</a:t>
            </a:r>
            <a:r>
              <a:rPr lang="hu-HU" sz="2400" dirty="0" smtClean="0"/>
              <a:t>).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2159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5ED9E2D9-EE69-4775-8CE5-9EAC35AD2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3D75B673-1FA7-415E-8B2E-7A0550C8BD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552E8F-63D7-6947-8715-3925B487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hu-HU" sz="4000" b="1" dirty="0" smtClean="0"/>
              <a:t>2. Megalázó </a:t>
            </a:r>
            <a:endParaRPr lang="hu-HU" sz="4000" b="1" dirty="0"/>
          </a:p>
        </p:txBody>
      </p:sp>
      <p:pic>
        <p:nvPicPr>
          <p:cNvPr id="3074" name="Picture 2" descr="white and silver electronic device">
            <a:extLst>
              <a:ext uri="{FF2B5EF4-FFF2-40B4-BE49-F238E27FC236}">
                <a16:creationId xmlns:a16="http://schemas.microsoft.com/office/drawing/2014/main" xmlns="" id="{159D068B-F021-DF47-BC2A-CDB83F3E48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r="36633" b="-1"/>
          <a:stretch/>
        </p:blipFill>
        <p:spPr bwMode="auto"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2F6881-1FDF-5942-8362-AC7AE5A88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2321170"/>
            <a:ext cx="4991962" cy="3436704"/>
          </a:xfrm>
        </p:spPr>
        <p:txBody>
          <a:bodyPr>
            <a:normAutofit fontScale="92500"/>
          </a:bodyPr>
          <a:lstStyle/>
          <a:p>
            <a:r>
              <a:rPr lang="hu-HU" sz="2400" b="1" i="1" u="sng" dirty="0" smtClean="0"/>
              <a:t>Megalázó</a:t>
            </a:r>
            <a:r>
              <a:rPr lang="hu-HU" sz="2400" dirty="0"/>
              <a:t>, mert a nőt (egyes esetekben a férfit is) nem spirituális- mentális-fizikai egészként határozza meg, hanem egydimenziós és eldobható szexuális tárgyként, ezáltal megfosztva az értékétől és az őt megillető tisztelettől, ami Isten gyermekeként járna </a:t>
            </a:r>
            <a:r>
              <a:rPr lang="hu-HU" sz="2400" dirty="0" smtClean="0"/>
              <a:t>neki.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9947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5ED9E2D9-EE69-4775-8CE5-9EAC35AD2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3D75B673-1FA7-415E-8B2E-7A0550C8BD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D5DB05-B7D5-B741-AE6B-E3A4CF127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hu-HU" sz="4000" b="1" dirty="0" smtClean="0"/>
              <a:t>3. Érzéketlenné tesz </a:t>
            </a:r>
            <a:endParaRPr lang="en-US" sz="4000" b="1" dirty="0"/>
          </a:p>
        </p:txBody>
      </p:sp>
      <p:pic>
        <p:nvPicPr>
          <p:cNvPr id="4098" name="Picture 2" descr="MacBook Pro beside phone">
            <a:extLst>
              <a:ext uri="{FF2B5EF4-FFF2-40B4-BE49-F238E27FC236}">
                <a16:creationId xmlns:a16="http://schemas.microsoft.com/office/drawing/2014/main" xmlns="" id="{54FDC6E4-933D-F84D-97AE-77135F0CF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7" r="-1" b="12424"/>
          <a:stretch/>
        </p:blipFill>
        <p:spPr bwMode="auto"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833C84-187B-CD43-9F78-B7A142DAF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2541600"/>
            <a:ext cx="5294658" cy="3216273"/>
          </a:xfrm>
        </p:spPr>
        <p:txBody>
          <a:bodyPr>
            <a:normAutofit/>
          </a:bodyPr>
          <a:lstStyle/>
          <a:p>
            <a:r>
              <a:rPr lang="hu-HU" sz="2800" b="1" i="1" u="sng" dirty="0" smtClean="0"/>
              <a:t>Érzéketlenné </a:t>
            </a:r>
            <a:r>
              <a:rPr lang="hu-HU" sz="2800" b="1" i="1" u="sng" dirty="0"/>
              <a:t>tesz</a:t>
            </a:r>
            <a:r>
              <a:rPr lang="hu-HU" sz="2800" dirty="0"/>
              <a:t>i a nézőt/olvasót, mert megkeményíti a lelkiismeretet és „elferdíti az érzékelést”, amivel megrontja a személyiséget (Róm 1:22; 28).</a:t>
            </a:r>
          </a:p>
          <a:p>
            <a:endParaRPr lang="hu-HU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7208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5ED9E2D9-EE69-4775-8CE5-9EAC35AD2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3D75B673-1FA7-415E-8B2E-7A0550C8BD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549237-0C95-2E40-A7ED-4E89CA234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hu-HU" sz="4000" b="1" dirty="0" smtClean="0"/>
              <a:t>4. Kizsákmányoló</a:t>
            </a:r>
            <a:endParaRPr lang="hu-HU" sz="4000" b="1" dirty="0"/>
          </a:p>
        </p:txBody>
      </p:sp>
      <p:pic>
        <p:nvPicPr>
          <p:cNvPr id="5122" name="Picture 2" descr="Youtube application screengrab">
            <a:extLst>
              <a:ext uri="{FF2B5EF4-FFF2-40B4-BE49-F238E27FC236}">
                <a16:creationId xmlns:a16="http://schemas.microsoft.com/office/drawing/2014/main" xmlns="" id="{9F4387D4-E9BA-CB4E-8A9D-21BB5EEF5F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" r="38716" b="-1"/>
          <a:stretch/>
        </p:blipFill>
        <p:spPr bwMode="auto"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60EE60-ABA9-044B-A27B-6190CDFAD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36764"/>
            <a:ext cx="5748997" cy="4318782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hu-HU" sz="2400" b="1" i="1" u="sng" dirty="0" smtClean="0"/>
              <a:t>Kizsákmányoló</a:t>
            </a:r>
            <a:r>
              <a:rPr lang="hu-HU" sz="2400" dirty="0"/>
              <a:t>, bujaságra csábító és alapverően bántalmazó, tehát ellenkezik az aranyszabállyal, hogy úgy bánjunk másokkal, ahogy szeretnénk, hogy velünk bánjanak (Máté 7:12). Különösen sértő a gyermekpornográfia. Jézus mondta: „Aki pedig megbotránkoztat egyet e kicsinyek közül, akik én bennem hisznek, jobb annak, hogy malomkövet kössenek a nyakára, és a tenger mélységébe vessék.” (Máté 18:6).</a:t>
            </a:r>
          </a:p>
          <a:p>
            <a:pPr>
              <a:lnSpc>
                <a:spcPct val="110000"/>
              </a:lnSpc>
            </a:pPr>
            <a:endParaRPr lang="hu-HU" sz="2400" dirty="0" smtClean="0"/>
          </a:p>
          <a:p>
            <a:pPr>
              <a:lnSpc>
                <a:spcPct val="11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2211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8" name="Rectangle 70">
            <a:extLst>
              <a:ext uri="{FF2B5EF4-FFF2-40B4-BE49-F238E27FC236}">
                <a16:creationId xmlns:a16="http://schemas.microsoft.com/office/drawing/2014/main" xmlns="" id="{05D1035C-3BF0-4FE0-B3A3-1062F86009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C1264E-9565-8845-B066-A74921692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5" y="984076"/>
            <a:ext cx="6911439" cy="4889847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10000"/>
              </a:lnSpc>
            </a:pPr>
            <a:r>
              <a:rPr lang="hu-HU" dirty="0" smtClean="0"/>
              <a:t>Bár </a:t>
            </a:r>
            <a:r>
              <a:rPr lang="hu-HU" dirty="0"/>
              <a:t>a „Norman </a:t>
            </a:r>
            <a:r>
              <a:rPr lang="hu-HU" dirty="0" err="1"/>
              <a:t>Cousins</a:t>
            </a:r>
            <a:r>
              <a:rPr lang="hu-HU" dirty="0"/>
              <a:t>” magazin nem éppen bibliai nyelven fogalmazta meg, de nagyon érzékletesen ezt írta: </a:t>
            </a:r>
            <a:endParaRPr lang="hu-HU" dirty="0" smtClean="0"/>
          </a:p>
          <a:p>
            <a:pPr algn="ctr">
              <a:lnSpc>
                <a:spcPct val="110000"/>
              </a:lnSpc>
            </a:pPr>
            <a:r>
              <a:rPr lang="hu-HU" sz="2400" dirty="0" smtClean="0"/>
              <a:t>„A </a:t>
            </a:r>
            <a:r>
              <a:rPr lang="hu-HU" sz="2400" dirty="0"/>
              <a:t>baj ezzel a nyílt, széles körben terjedő pornográfiával… nem csupán az, hogy megront, hanem az, hogy érzéketlenné tesz.  Nem az, hogy felszabadítja a szenvedélyeket, hanem megnyomorítja az érzelmeket. Nemhogy érett hozzáállásra ösztönözne, hanem inkább visszavet az infantilis megszállottságba. Nem a szemellenzőket távolítja el, sokkal inkább torzítja a látásmódot.   A vitézkedést hirdeti, de a szeretetet megtagadja. Ez nem felszabadulás, hanem az emberség elvetése.” </a:t>
            </a:r>
            <a:endParaRPr lang="hu-HU" sz="2400" dirty="0" smtClean="0"/>
          </a:p>
          <a:p>
            <a:pPr algn="ctr">
              <a:lnSpc>
                <a:spcPct val="110000"/>
              </a:lnSpc>
            </a:pPr>
            <a:r>
              <a:rPr lang="hu-HU" sz="1800" i="1" dirty="0" err="1" smtClean="0"/>
              <a:t>Saturday</a:t>
            </a:r>
            <a:r>
              <a:rPr lang="hu-HU" sz="1800" i="1" dirty="0" smtClean="0"/>
              <a:t> </a:t>
            </a:r>
            <a:r>
              <a:rPr lang="hu-HU" sz="1800" i="1" dirty="0" err="1" smtClean="0"/>
              <a:t>Review</a:t>
            </a:r>
            <a:r>
              <a:rPr lang="hu-HU" sz="1800" i="1" dirty="0" smtClean="0"/>
              <a:t> of </a:t>
            </a:r>
            <a:r>
              <a:rPr lang="hu-HU" sz="1800" i="1" dirty="0" err="1" smtClean="0"/>
              <a:t>Literature</a:t>
            </a:r>
            <a:r>
              <a:rPr lang="hu-HU" sz="1800" dirty="0" smtClean="0"/>
              <a:t>, </a:t>
            </a:r>
            <a:r>
              <a:rPr lang="hu-HU" sz="1800" dirty="0" err="1" smtClean="0"/>
              <a:t>Sept</a:t>
            </a:r>
            <a:r>
              <a:rPr lang="hu-HU" sz="1800" dirty="0" smtClean="0"/>
              <a:t>. 20, 1975.</a:t>
            </a:r>
          </a:p>
          <a:p>
            <a:pPr algn="ctr">
              <a:lnSpc>
                <a:spcPct val="110000"/>
              </a:lnSpc>
            </a:pPr>
            <a:endParaRPr lang="en-US" sz="2400" dirty="0"/>
          </a:p>
        </p:txBody>
      </p:sp>
      <p:pic>
        <p:nvPicPr>
          <p:cNvPr id="6146" name="Picture 2" descr="woman sitting on bed with MacBook on lap">
            <a:extLst>
              <a:ext uri="{FF2B5EF4-FFF2-40B4-BE49-F238E27FC236}">
                <a16:creationId xmlns:a16="http://schemas.microsoft.com/office/drawing/2014/main" xmlns="" id="{D570D969-6EE8-7847-A722-65B00F66D1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0" r="14193" b="2"/>
          <a:stretch/>
        </p:blipFill>
        <p:spPr bwMode="auto">
          <a:xfrm>
            <a:off x="6529065" y="10"/>
            <a:ext cx="5662937" cy="6857990"/>
          </a:xfrm>
          <a:custGeom>
            <a:avLst/>
            <a:gdLst/>
            <a:ahLst/>
            <a:cxnLst/>
            <a:rect l="l" t="t" r="r" b="b"/>
            <a:pathLst>
              <a:path w="5662937" h="6858000">
                <a:moveTo>
                  <a:pt x="598332" y="0"/>
                </a:moveTo>
                <a:lnTo>
                  <a:pt x="5662937" y="0"/>
                </a:lnTo>
                <a:lnTo>
                  <a:pt x="5662937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6" y="5515036"/>
                  <a:pt x="1066079" y="5030470"/>
                  <a:pt x="1217562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79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446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05D1035C-3BF0-4FE0-B3A3-1062F86009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D2FB8E-62AF-5742-A272-96B56E8DA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8" y="1522828"/>
            <a:ext cx="6233642" cy="3583745"/>
          </a:xfrm>
        </p:spPr>
        <p:txBody>
          <a:bodyPr>
            <a:normAutofit/>
          </a:bodyPr>
          <a:lstStyle/>
          <a:p>
            <a:pPr algn="ctr"/>
            <a:r>
              <a:rPr lang="hu-HU" sz="2400" dirty="0"/>
              <a:t>A társadalom, amelyet az erkölcsi normák rohamos süllyedése, gyermekprostitúció, tizenévesek várandóssága, nők és gyermekek elleni szexuális erőszak, kábítószerek által károsított mentalitás és szervezett bűnözés sújt, betegesen hozzájárul mindehhez a sok gonoszsághoz a pornográfia engedélyezésével. </a:t>
            </a:r>
            <a:endParaRPr lang="en-US" sz="2400" dirty="0"/>
          </a:p>
        </p:txBody>
      </p:sp>
      <p:pic>
        <p:nvPicPr>
          <p:cNvPr id="1026" name="Picture 2" descr="woman with head resting on hand">
            <a:extLst>
              <a:ext uri="{FF2B5EF4-FFF2-40B4-BE49-F238E27FC236}">
                <a16:creationId xmlns:a16="http://schemas.microsoft.com/office/drawing/2014/main" xmlns="" id="{0AC5AD3B-9699-BF47-9956-C94F8EC179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6" r="21315" b="-1"/>
          <a:stretch/>
        </p:blipFill>
        <p:spPr bwMode="auto">
          <a:xfrm>
            <a:off x="6529065" y="10"/>
            <a:ext cx="5662937" cy="6857990"/>
          </a:xfrm>
          <a:custGeom>
            <a:avLst/>
            <a:gdLst/>
            <a:ahLst/>
            <a:cxnLst/>
            <a:rect l="l" t="t" r="r" b="b"/>
            <a:pathLst>
              <a:path w="5662937" h="6858000">
                <a:moveTo>
                  <a:pt x="598332" y="0"/>
                </a:moveTo>
                <a:lnTo>
                  <a:pt x="5662937" y="0"/>
                </a:lnTo>
                <a:lnTo>
                  <a:pt x="5662937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6" y="5515036"/>
                  <a:pt x="1066079" y="5030470"/>
                  <a:pt x="1217562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79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432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05D1035C-3BF0-4FE0-B3A3-1062F86009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5BE24F-CF00-BE48-8BA5-8EAB4206C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321" y="1246530"/>
            <a:ext cx="6356049" cy="470410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hu-HU" sz="2800" dirty="0"/>
              <a:t>Valóban bölcs a kereszténység első nagy teológusának tanácsa: „Ha hiszel a jóságban és értékeled Isten elfogadó szeretetét, akkor minden gondolatodat szent, helyes, tiszta és jó dolgokra összpontosítsd!” </a:t>
            </a:r>
            <a:r>
              <a:rPr lang="hu-HU" sz="2800" i="1" dirty="0"/>
              <a:t>(Lásd Filippi 4:8- 9). </a:t>
            </a:r>
            <a:r>
              <a:rPr lang="hu-HU" sz="2800" dirty="0"/>
              <a:t>Ezt a tanácsot minden keresztény jól teszi, ha megfogadja és gyakorolja. </a:t>
            </a:r>
            <a:endParaRPr lang="en-US" sz="2800" dirty="0"/>
          </a:p>
        </p:txBody>
      </p:sp>
      <p:pic>
        <p:nvPicPr>
          <p:cNvPr id="7170" name="Picture 2" descr="girl reading book">
            <a:extLst>
              <a:ext uri="{FF2B5EF4-FFF2-40B4-BE49-F238E27FC236}">
                <a16:creationId xmlns:a16="http://schemas.microsoft.com/office/drawing/2014/main" xmlns="" id="{7BB028A3-9941-9F48-BD25-10139313EA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3" r="22288" b="-1"/>
          <a:stretch/>
        </p:blipFill>
        <p:spPr bwMode="auto">
          <a:xfrm>
            <a:off x="6529065" y="10"/>
            <a:ext cx="5662937" cy="6857990"/>
          </a:xfrm>
          <a:custGeom>
            <a:avLst/>
            <a:gdLst/>
            <a:ahLst/>
            <a:cxnLst/>
            <a:rect l="l" t="t" r="r" b="b"/>
            <a:pathLst>
              <a:path w="5662937" h="6858000">
                <a:moveTo>
                  <a:pt x="598332" y="0"/>
                </a:moveTo>
                <a:lnTo>
                  <a:pt x="5662937" y="0"/>
                </a:lnTo>
                <a:lnTo>
                  <a:pt x="5662937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6" y="5515036"/>
                  <a:pt x="1066079" y="5030470"/>
                  <a:pt x="1217562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79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927548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AnalogousFromDarkSeedLeftStep">
      <a:dk1>
        <a:srgbClr val="000000"/>
      </a:dk1>
      <a:lt1>
        <a:srgbClr val="FFFFFF"/>
      </a:lt1>
      <a:dk2>
        <a:srgbClr val="1B2830"/>
      </a:dk2>
      <a:lt2>
        <a:srgbClr val="F0F3F2"/>
      </a:lt2>
      <a:accent1>
        <a:srgbClr val="DB358E"/>
      </a:accent1>
      <a:accent2>
        <a:srgbClr val="C923C1"/>
      </a:accent2>
      <a:accent3>
        <a:srgbClr val="9E35DB"/>
      </a:accent3>
      <a:accent4>
        <a:srgbClr val="5635CD"/>
      </a:accent4>
      <a:accent5>
        <a:srgbClr val="3557DB"/>
      </a:accent5>
      <a:accent6>
        <a:srgbClr val="238AC9"/>
      </a:accent6>
      <a:hlink>
        <a:srgbClr val="3F44BF"/>
      </a:hlink>
      <a:folHlink>
        <a:srgbClr val="7F7F7F"/>
      </a:folHlink>
    </a:clrScheme>
    <a:fontScheme name="Blob">
      <a:majorFont>
        <a:latin typeface="Rockwell Nova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995</Words>
  <Application>Microsoft Office PowerPoint</Application>
  <PresentationFormat>Szélesvásznú</PresentationFormat>
  <Paragraphs>46</Paragraphs>
  <Slides>10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9" baseType="lpstr">
      <vt:lpstr>Arial Unicode MS</vt:lpstr>
      <vt:lpstr>Arial</vt:lpstr>
      <vt:lpstr>Avenir Book</vt:lpstr>
      <vt:lpstr>Avenir Next LT Pro</vt:lpstr>
      <vt:lpstr>Calibri</vt:lpstr>
      <vt:lpstr>Rockwell Nova Light</vt:lpstr>
      <vt:lpstr>The Hand Extrablack</vt:lpstr>
      <vt:lpstr>Times New Roman</vt:lpstr>
      <vt:lpstr>BlobVTI</vt:lpstr>
      <vt:lpstr>A pornográfia </vt:lpstr>
      <vt:lpstr>PowerPoint bemutató</vt:lpstr>
      <vt:lpstr>1. Romboló hatású </vt:lpstr>
      <vt:lpstr>2. Megalázó </vt:lpstr>
      <vt:lpstr>3. Érzéketlenné tesz </vt:lpstr>
      <vt:lpstr>4. Kizsákmányoló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Pornography</dc:title>
  <dc:creator>Arrais, Raquel</dc:creator>
  <cp:lastModifiedBy>Bea</cp:lastModifiedBy>
  <cp:revision>17</cp:revision>
  <dcterms:created xsi:type="dcterms:W3CDTF">2021-03-29T13:40:36Z</dcterms:created>
  <dcterms:modified xsi:type="dcterms:W3CDTF">2021-10-18T16:58:36Z</dcterms:modified>
</cp:coreProperties>
</file>